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49100d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49100d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49100d3d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49100d3d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49100d3d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49100d3d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49100d3d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749100d3d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749100d3d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749100d3d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49100d3d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49100d3d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49100d3d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49100d3d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49100d3d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49100d3d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749100d3d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749100d3d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49100d3d_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49100d3d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49100d3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749100d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749100d3d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749100d3d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49100d3d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49100d3d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49100d3d_4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49100d3d_4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749100d3d_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749100d3d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749100d3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749100d3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749100d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749100d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je nek intro nasplošno o consulu. Začnemo s tem kako se je začelo.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49100d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49100d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Nadaljujemo, da povemo kje smo zdaj.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49100d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49100d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Kaj smo mi naredili.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49100d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49100d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Skupaj z organizacijami iz 6 drugih držav smo soustanovitelji fundacije Consul Democracy, katere namen je skrbeti za nadaljnji razvoj in vzdrževanje projekta.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749100d3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749100d3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Preden gremo na konkretno predstavitev bi še povedala na splošno zakaj Consul. Sam morda to sodi na konec. Ne vem.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Tukaj bi dala vsaj implicitno tudi primerjave z rešitvami, ki že obstajajo.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49100d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749100d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49100d3d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749100d3d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16504" y="943037"/>
            <a:ext cx="4260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PLATFORMA</a:t>
            </a:r>
            <a:endParaRPr sz="48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CONSUL</a:t>
            </a:r>
            <a:endParaRPr b="1" i="1" sz="4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Občina Koper</a:t>
            </a:r>
            <a:endParaRPr i="1" sz="30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16500" y="4233625"/>
            <a:ext cx="3067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Danes je nov dan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925" y="462975"/>
            <a:ext cx="3514524" cy="436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štalacija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platforme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076275"/>
            <a:ext cx="635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Inštalirati programsko opremo, vzpostaviti baze in poštni strežnik.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Vnesti osnovne podatke o občini, procesu, vsoti denarja …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Organizirati in registrirati administratorje, moderatorje in cenilce.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9" name="Google Shape;119;p22"/>
          <p:cNvCxnSpPr/>
          <p:nvPr/>
        </p:nvCxnSpPr>
        <p:spPr>
          <a:xfrm>
            <a:off x="419250" y="177492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419250" y="2454850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2"/>
          <p:cNvCxnSpPr/>
          <p:nvPr/>
        </p:nvCxnSpPr>
        <p:spPr>
          <a:xfrm>
            <a:off x="419250" y="289195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Inštalacija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platforme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076275"/>
            <a:ext cx="662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Poskrbimo za gostovanje, programsko opremo, baze in poštni strežnik.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Pomagamo pri vnašanju podatkov in organizaciji ter treningu ljudi, ki bodo izvajali participativni proračun.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28" name="Google Shape;128;p23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3"/>
          <p:cNvCxnSpPr/>
          <p:nvPr/>
        </p:nvCxnSpPr>
        <p:spPr>
          <a:xfrm>
            <a:off x="419250" y="2531050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Informiranje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občanov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076275"/>
            <a:ext cx="725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Predstaviti projekt političnim odločevalcem.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Informirati občane o nameri izvedbe participativnega proračuna.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Navdušiti deležnike za participacijo.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Pravna in finančna umestitev ter opredelitev projekta participativni proračun.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36" name="Google Shape;136;p24"/>
          <p:cNvCxnSpPr/>
          <p:nvPr/>
        </p:nvCxnSpPr>
        <p:spPr>
          <a:xfrm>
            <a:off x="419250" y="1764883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419250" y="225638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419250" y="2733680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4"/>
          <p:cNvCxnSpPr/>
          <p:nvPr/>
        </p:nvCxnSpPr>
        <p:spPr>
          <a:xfrm>
            <a:off x="419250" y="324110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Informiranje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občanov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Organiziramo predstavitve participativnega proračuna mestnim ali krajevnim svetom in skupnostim (predavatelj: Matic Primc).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Vodimo komuniciranje z občani (priprava zapisov na družbenih omrežjih, info tekst v občinskem glasilu, priprava člankov / izjav za medije, priprava plakatov / letakov / spletnih vizualij …).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Priprava videa, ki predstavi participativni proračun.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Strokovno svetovanje (pomoč pri umestitvi v proračun, pomoč pri pripravi sklepa mestnega sveta, svetovanje glede robnih kriterijev, itd.).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6" name="Google Shape;146;p25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5"/>
          <p:cNvCxnSpPr/>
          <p:nvPr/>
        </p:nvCxnSpPr>
        <p:spPr>
          <a:xfrm>
            <a:off x="419250" y="253521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5"/>
          <p:cNvCxnSpPr/>
          <p:nvPr/>
        </p:nvCxnSpPr>
        <p:spPr>
          <a:xfrm>
            <a:off x="419250" y="3555955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5"/>
          <p:cNvCxnSpPr/>
          <p:nvPr/>
        </p:nvCxnSpPr>
        <p:spPr>
          <a:xfrm>
            <a:off x="419250" y="4063385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Zbiranje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predlogov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9371" l="13828" r="13618" t="0"/>
          <a:stretch/>
        </p:blipFill>
        <p:spPr>
          <a:xfrm>
            <a:off x="4182347" y="0"/>
            <a:ext cx="4966118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Zbiranje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predlogov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Pripraviti in objaviti obrazec za oddajo projektov.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Zbirati prejete predloge.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Vzpodbujati participacijo pri projektu.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Komunicirati o oddanih projektih z občani.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2" name="Google Shape;162;p27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7"/>
          <p:cNvCxnSpPr/>
          <p:nvPr/>
        </p:nvCxnSpPr>
        <p:spPr>
          <a:xfrm>
            <a:off x="419250" y="225638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7"/>
          <p:cNvCxnSpPr/>
          <p:nvPr/>
        </p:nvCxnSpPr>
        <p:spPr>
          <a:xfrm>
            <a:off x="419250" y="2737847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7"/>
          <p:cNvCxnSpPr/>
          <p:nvPr/>
        </p:nvCxnSpPr>
        <p:spPr>
          <a:xfrm>
            <a:off x="419250" y="3245277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Zbiranje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predlogov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076275"/>
            <a:ext cx="81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Platforma Consul omogoča oddajo predlogov na spletu in fizično (recimo v prostorih občine). Vsi projekti so nato javno objavljeni na spletu.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Pripravimo in oblikujemo obrazec za oddajo predlogov, ki ga lahko delite z občani (npr. preko občinskega glasila).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Pripravimo delavnice pisanja predlogov projektov (najbolj uspešno, če jih vodi župan ob podpori našega predavatelja Matica Primca).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Komunikacija z občani v obdobju zbiranja predlogov (družbeni mediji, mailing liste idr.).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72" name="Google Shape;172;p28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8"/>
          <p:cNvCxnSpPr/>
          <p:nvPr/>
        </p:nvCxnSpPr>
        <p:spPr>
          <a:xfrm>
            <a:off x="419250" y="2519293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8"/>
          <p:cNvCxnSpPr/>
          <p:nvPr/>
        </p:nvCxnSpPr>
        <p:spPr>
          <a:xfrm>
            <a:off x="419250" y="3295506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8"/>
          <p:cNvCxnSpPr/>
          <p:nvPr/>
        </p:nvCxnSpPr>
        <p:spPr>
          <a:xfrm>
            <a:off x="419250" y="4061673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Pregled in evalvacija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predlogov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Imenovati komisijo, ki bo pregledala vse projekte.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Pregledati, ali projekti ustrezajo vnaprej določenim kriterijem (legalnost, pristojnost občine, itd.).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Finančno ovrednotiti projekte.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2" name="Google Shape;182;p29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9"/>
          <p:cNvCxnSpPr/>
          <p:nvPr/>
        </p:nvCxnSpPr>
        <p:spPr>
          <a:xfrm>
            <a:off x="419250" y="225638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9"/>
          <p:cNvCxnSpPr/>
          <p:nvPr/>
        </p:nvCxnSpPr>
        <p:spPr>
          <a:xfrm>
            <a:off x="419250" y="301250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Pregled in evalvacija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predlogov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076275"/>
            <a:ext cx="77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ponuja administratorjem in cenilcem preprost način, kako komunicirati z občani glede izbranih projektov in njihovega vrednotenja.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Ponujamo strokovnega zunanjega sodelavca, ki lahko sodeluje pri pregledu in evalvaciji projektov (Matic Primc).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1" name="Google Shape;191;p30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0"/>
          <p:cNvCxnSpPr/>
          <p:nvPr/>
        </p:nvCxnSpPr>
        <p:spPr>
          <a:xfrm>
            <a:off x="419250" y="2793955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Glasovanje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p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redlogih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 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Registracija / identifikacija občanov z volilno pravico.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Glasovanje na spletu in fizično glasovanje.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Priprava glasovnic.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Nadzor nad glasovanjem in preštetje glasov.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9" name="Google Shape;199;p31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1"/>
          <p:cNvCxnSpPr/>
          <p:nvPr/>
        </p:nvCxnSpPr>
        <p:spPr>
          <a:xfrm>
            <a:off x="419250" y="225638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1"/>
          <p:cNvCxnSpPr/>
          <p:nvPr/>
        </p:nvCxnSpPr>
        <p:spPr>
          <a:xfrm>
            <a:off x="419250" y="2753772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31"/>
          <p:cNvCxnSpPr/>
          <p:nvPr/>
        </p:nvCxnSpPr>
        <p:spPr>
          <a:xfrm>
            <a:off x="419250" y="3231063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/>
        <p:spPr>
          <a:xfrm>
            <a:off x="974050" y="320775"/>
            <a:ext cx="7195909" cy="4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Glasovanje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predlogih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076275"/>
            <a:ext cx="78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omogoča (pol)anonimizirano identifikacijo občanov (več možnosti glede na vaše preference).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omogoča izvedbo glasovanja na spletu in fizično ob pomoči uslužbenca/-ke občine (“assisted digital transaction”).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avtomatično prešteje vse glasovnice in določi zmagovalce glasovanja.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Komunikacija z občani v času pred glasovanjem za zagotavljanje čim višje udeležbe (družbeni mediji, mailing liste, plakati idr.).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09" name="Google Shape;209;p32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2"/>
          <p:cNvCxnSpPr/>
          <p:nvPr/>
        </p:nvCxnSpPr>
        <p:spPr>
          <a:xfrm>
            <a:off x="419250" y="2525172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2"/>
          <p:cNvCxnSpPr/>
          <p:nvPr/>
        </p:nvCxnSpPr>
        <p:spPr>
          <a:xfrm>
            <a:off x="419250" y="329133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2"/>
          <p:cNvCxnSpPr/>
          <p:nvPr/>
        </p:nvCxnSpPr>
        <p:spPr>
          <a:xfrm>
            <a:off x="419250" y="4063385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Izvedba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projektov in 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obveščanje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076275"/>
            <a:ext cx="78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je potrebno narediti: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Komunicirati z občani o zmagovalcih glasovanja.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Obveščati občane o statusu projektov.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9" name="Google Shape;219;p33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419250" y="225050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Izvedba </a:t>
            </a:r>
            <a:r>
              <a:rPr i="1"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projektov in 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obveščanje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076275"/>
            <a:ext cx="709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 vam lahko mi pomagamo: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omogoča objavo zmagovalcev glasovanja in spremljanje njihovega statusa (čaka na izvedbo, v izvedbi, izveden).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Komunikacija z občani o izbranih predlogih (družbeni mediji, mailing liste idr.).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419250" y="252933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Kaj ponujamo?</a:t>
            </a:r>
            <a:endParaRPr i="1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11700" y="1076275"/>
            <a:ext cx="709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Osnovni paket: Consul platforma (skupnostna ponudba SOS)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Namestitev in vzdrževanje platforme.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Dodatne storitve:</a:t>
            </a:r>
            <a:endParaRPr b="1" sz="1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Vsebinsko vodenje in svetovanje. 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(Digitalno) komuniciranje z občani.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Video predstavitev participativnega proračuna v Kopru.</a:t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35" name="Google Shape;235;p35"/>
          <p:cNvCxnSpPr/>
          <p:nvPr/>
        </p:nvCxnSpPr>
        <p:spPr>
          <a:xfrm>
            <a:off x="419250" y="1759004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5"/>
          <p:cNvCxnSpPr/>
          <p:nvPr/>
        </p:nvCxnSpPr>
        <p:spPr>
          <a:xfrm>
            <a:off x="419250" y="275793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35"/>
          <p:cNvCxnSpPr/>
          <p:nvPr/>
        </p:nvCxnSpPr>
        <p:spPr>
          <a:xfrm>
            <a:off x="419250" y="3225185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5"/>
          <p:cNvCxnSpPr/>
          <p:nvPr/>
        </p:nvCxnSpPr>
        <p:spPr>
          <a:xfrm>
            <a:off x="419250" y="372256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ctrTitle"/>
          </p:nvPr>
        </p:nvSpPr>
        <p:spPr>
          <a:xfrm>
            <a:off x="311708" y="886929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HVALA</a:t>
            </a:r>
            <a:r>
              <a:rPr lang="en" sz="48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48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ZA POZORNOST!</a:t>
            </a:r>
            <a:endParaRPr sz="48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311708" y="320507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Čas za vprašanja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952" y="904838"/>
            <a:ext cx="2926351" cy="36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0" y="521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je 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odprtokodna</a:t>
            </a: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platforma, 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razvita s strani občine Madrid za potrebe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izvedbe participativnega proračuna.  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00" y="2144537"/>
            <a:ext cx="6412602" cy="28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0" y="521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Consul uporablja že več kot 100 institucij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 33 državah sveta.  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4780" l="0" r="0" t="16344"/>
          <a:stretch/>
        </p:blipFill>
        <p:spPr>
          <a:xfrm>
            <a:off x="-46800" y="1907000"/>
            <a:ext cx="9190797" cy="25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59950" y="1485637"/>
            <a:ext cx="438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 Danes je nov dan smo platformo Consul prevedli, nadgradili in prilagodili za slovenske potrebe.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12377" r="13642" t="0"/>
          <a:stretch/>
        </p:blipFill>
        <p:spPr>
          <a:xfrm>
            <a:off x="4760259" y="0"/>
            <a:ext cx="43800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50" y="835804"/>
            <a:ext cx="7050501" cy="35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30387" l="0" r="0" t="15915"/>
          <a:stretch/>
        </p:blipFill>
        <p:spPr>
          <a:xfrm>
            <a:off x="674275" y="2579110"/>
            <a:ext cx="20357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4">
            <a:alphaModFix/>
          </a:blip>
          <a:srcRect b="10846" l="0" r="0" t="10838"/>
          <a:stretch/>
        </p:blipFill>
        <p:spPr>
          <a:xfrm>
            <a:off x="674275" y="3274955"/>
            <a:ext cx="1883323" cy="82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5">
            <a:alphaModFix/>
          </a:blip>
          <a:srcRect b="29507" l="0" r="0" t="0"/>
          <a:stretch/>
        </p:blipFill>
        <p:spPr>
          <a:xfrm>
            <a:off x="674275" y="916657"/>
            <a:ext cx="2035738" cy="7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6">
            <a:alphaModFix/>
          </a:blip>
          <a:srcRect b="23365" l="0" r="0" t="15914"/>
          <a:stretch/>
        </p:blipFill>
        <p:spPr>
          <a:xfrm>
            <a:off x="674275" y="1826176"/>
            <a:ext cx="2035752" cy="6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ZAKAJ </a:t>
            </a: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CONSUL</a:t>
            </a: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7">
            <a:alphaModFix/>
          </a:blip>
          <a:srcRect b="10846" l="0" r="0" t="10838"/>
          <a:stretch/>
        </p:blipFill>
        <p:spPr>
          <a:xfrm>
            <a:off x="674275" y="4016863"/>
            <a:ext cx="1883323" cy="8296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1283875" y="1222796"/>
            <a:ext cx="765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Podpira in vzdržuje ga mednarodna odprtokodna skupnost.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Omogoča fizično in spletno participacijo.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Ima privlačen dizajn in zagotavlja prijetno uporabniško izkušnjo.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Je preizkušen.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Inštalacija omogoča nadaljnji razvoj in širjenje orodja.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0" y="775796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Kako</a:t>
            </a: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poteka izvedba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participativnega proračuna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 (vaši) občini?</a:t>
            </a:r>
            <a:endParaRPr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38" y="2603733"/>
            <a:ext cx="2560917" cy="234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1388546" y="70964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I</a:t>
            </a: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nštalacija platforme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Informiranje občanov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Zbiranje predlogov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Pregled in evalvacija predlogov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Glasovanje o predlogih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Light"/>
                <a:ea typeface="Montserrat Light"/>
                <a:cs typeface="Montserrat Light"/>
                <a:sym typeface="Montserrat Light"/>
              </a:rPr>
              <a:t>Izvedba projektov in obveščanje</a:t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7" name="Google Shape;107;p21"/>
          <p:cNvCxnSpPr/>
          <p:nvPr/>
        </p:nvCxnSpPr>
        <p:spPr>
          <a:xfrm>
            <a:off x="1028850" y="1012929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1028850" y="1652667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1"/>
          <p:cNvCxnSpPr/>
          <p:nvPr/>
        </p:nvCxnSpPr>
        <p:spPr>
          <a:xfrm>
            <a:off x="1028850" y="2272313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21"/>
          <p:cNvCxnSpPr/>
          <p:nvPr/>
        </p:nvCxnSpPr>
        <p:spPr>
          <a:xfrm>
            <a:off x="1028850" y="2922096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1"/>
          <p:cNvCxnSpPr/>
          <p:nvPr/>
        </p:nvCxnSpPr>
        <p:spPr>
          <a:xfrm>
            <a:off x="1028850" y="3551788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1028850" y="4201572"/>
            <a:ext cx="330900" cy="0"/>
          </a:xfrm>
          <a:prstGeom prst="straightConnector1">
            <a:avLst/>
          </a:prstGeom>
          <a:noFill/>
          <a:ln cap="flat" cmpd="sng" w="28575">
            <a:solidFill>
              <a:srgbClr val="6BA8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